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embeddedFontLst>
    <p:embeddedFont>
      <p:font typeface="Assistant"/>
      <p:regular r:id="rId13"/>
      <p:bold r:id="rId14"/>
    </p:embeddedFont>
    <p:embeddedFont>
      <p:font typeface="Helvetica Neue"/>
      <p:regular r:id="rId15"/>
      <p:bold r:id="rId16"/>
      <p:italic r:id="rId17"/>
      <p:boldItalic r:id="rId18"/>
    </p:embeddedFont>
    <p:embeddedFont>
      <p:font typeface="Rubik"/>
      <p:regular r:id="rId19"/>
      <p:bold r:id="rId20"/>
      <p:italic r:id="rId21"/>
      <p:boldItalic r:id="rId22"/>
    </p:embeddedFont>
    <p:embeddedFont>
      <p:font typeface="Gill Sans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gQyqOeJgIWFoiDh0ayJXxER1EF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-bold.fntdata"/><Relationship Id="rId22" Type="http://schemas.openxmlformats.org/officeDocument/2006/relationships/font" Target="fonts/Rubik-boldItalic.fntdata"/><Relationship Id="rId21" Type="http://schemas.openxmlformats.org/officeDocument/2006/relationships/font" Target="fonts/Rubik-italic.fntdata"/><Relationship Id="rId24" Type="http://schemas.openxmlformats.org/officeDocument/2006/relationships/font" Target="fonts/GillSans-bold.fntdata"/><Relationship Id="rId23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ssistant-regular.fntdata"/><Relationship Id="rId12" Type="http://schemas.openxmlformats.org/officeDocument/2006/relationships/slide" Target="slides/slide7.xml"/><Relationship Id="rId15" Type="http://schemas.openxmlformats.org/officeDocument/2006/relationships/font" Target="fonts/HelveticaNeue-regular.fntdata"/><Relationship Id="rId14" Type="http://schemas.openxmlformats.org/officeDocument/2006/relationships/font" Target="fonts/Assistant-bold.fntdata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19" Type="http://schemas.openxmlformats.org/officeDocument/2006/relationships/font" Target="fonts/Rubik-regular.fntdata"/><Relationship Id="rId18" Type="http://schemas.openxmlformats.org/officeDocument/2006/relationships/font" Target="fonts/HelveticaNeu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4739d1b5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064739d1b5_0_1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64739d1b5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64739d1b5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64739d1b5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64739d1b5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64739d1b5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64739d1b5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64739d1b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64739d1b5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4739d1b5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64739d1b5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64739d1b5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64739d1b5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64739d1b5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64739d1b5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4739d1b5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64739d1b5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64739d1b5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64739d1b5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64739d1b5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64739d1b5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4739d1b5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64739d1b5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64739d1b5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64739d1b5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g1064739d1b5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64739d1b5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64739d1b5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4739d1b5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64739d1b5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64739d1b5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64739d1b5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64739d1b5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64739d1b5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64739d1b5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064739d1b5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64739d1b5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4739d1b5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64739d1b5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g1064739d1b5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64739d1b5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64739d1b5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4739d1b5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64739d1b5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64739d1b5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g1064739d1b5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64739d1b5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64739d1b5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64739d1b5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64739d1b5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64739d1b5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64739d1b5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g1064739d1b5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64739d1b5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64739d1b5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64739d1b5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64739d1b5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64739d1b5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64739d1b5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64739d1b5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g1064739d1b5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64739d1b5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64739d1b5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64739d1b5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64739d1b5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64739d1b5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64739d1b5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64739d1b5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g1064739d1b5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64739d1b5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64739d1b5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64739d1b5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64739d1b5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64739d1b5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64739d1b5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64739d1b5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64739d1b5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64739d1b5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64739d1b5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64739d1b5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g1064739d1b5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64739d1b5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64739d1b5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4739d1b5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64739d1b5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g1064739d1b5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64739d1b5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64739d1b5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64739d1b5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64739d1b5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4739d1b5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64739d1b5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64739d1b5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g1064739d1b5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64739d1b5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64739d1b5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64739d1b5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4739d1b5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64739d1b5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64739d1b5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64739d1b5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64739d1b5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64739d1b5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64739d1b5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4739d1b5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64739d1b5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64739d1b5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64739d1b5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64739d1b5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64739d1b5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64739d1b5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64739d1b5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64739d1b5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64739d1b5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64739d1b5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64739d1b5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64739d1b5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g1064739d1b5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64739d1b5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64739d1b5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imelessons.org/en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ducation.lego.com/en-us/lessons/prime-competition-ready/assembling-an-advanced-driving-bas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imelessons.org/en/RobotDesigns.htm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/>
              <a:t>בניית רובוט</a:t>
            </a:r>
            <a:endParaRPr b="1"/>
          </a:p>
        </p:txBody>
      </p:sp>
      <p:sp>
        <p:nvSpPr>
          <p:cNvPr id="149" name="Google Shape;149;p1"/>
          <p:cNvSpPr txBox="1"/>
          <p:nvPr/>
        </p:nvSpPr>
        <p:spPr>
          <a:xfrm>
            <a:off x="3085309" y="4181432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Arvind and Sanjay Seshan</a:t>
            </a:r>
            <a:endParaRPr sz="1600">
              <a:solidFill>
                <a:srgbClr val="0EAE9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רובוט שיכול לנסוע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6"/>
            <a:ext cx="4108302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לשיעור הזה, רובוט עם שני מנועים לנסיעה יהיה אידאלי. תוכלו להוסיף עוד מנועים אם תרצו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תוכלו למצוא הוראות בניה לכל הרובוטים שהמוצגים כאן ועוד באתר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https://primelessons.org/en/</a:t>
            </a:r>
            <a:r>
              <a:rPr lang="en-US"/>
              <a:t> בקטגורית robot designs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בעתיד, יתווספו עוד רובוטים לאתר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i="1" lang="en-US"/>
              <a:t>לא משנה באיזה רובוט אתם משתמשים, שימו לב לחיבורי המנועים של הרובוט באתגרים ובפתרונות המוצגים במצגת</a:t>
            </a:r>
            <a:endParaRPr i="1"/>
          </a:p>
          <a:p>
            <a:pPr indent="-200844" lvl="0" marL="30600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7529501" y="1675807"/>
            <a:ext cx="14137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Droid Bot IV (SPIKE Prime)</a:t>
            </a:r>
            <a:endParaRPr/>
          </a:p>
        </p:txBody>
      </p:sp>
      <p:pic>
        <p:nvPicPr>
          <p:cNvPr descr="A picture containing toy, cake, truck, indoor&#10;&#10;Description automatically generated"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3380" y="1442908"/>
            <a:ext cx="3284173" cy="2463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y&#10;&#10;Description automatically generated" id="160" name="Google Shape;16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5472" y="3802940"/>
            <a:ext cx="3182081" cy="23865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"/>
          <p:cNvSpPr txBox="1"/>
          <p:nvPr/>
        </p:nvSpPr>
        <p:spPr>
          <a:xfrm>
            <a:off x="7477553" y="4491762"/>
            <a:ext cx="14137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Droid Bot M (Robot Inventor)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רובוט ההדגמה: DROID BOT 4</a:t>
            </a:r>
            <a:endParaRPr/>
          </a:p>
        </p:txBody>
      </p:sp>
      <p:sp>
        <p:nvSpPr>
          <p:cNvPr id="167" name="Google Shape;167;p3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Droid Bot 4 הוא רובוט הלימוד שלנו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הוא מורכב אך ורק מחלקים שנמצאים בערכה הבסיסית של Spike Prime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כל החיישנים נבחרו בשביל להתאים לשיעורים האלה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גודל הגלגל הוא 56 מילימטר, וכבלים שלו מסודרים כמו בסרטוט למטה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הוראות הבניה שלו נמצאות באתר</a:t>
            </a:r>
            <a:endParaRPr/>
          </a:p>
        </p:txBody>
      </p:sp>
      <p:sp>
        <p:nvSpPr>
          <p:cNvPr id="168" name="Google Shape;168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69" name="Google Shape;169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0" name="Google Shape;170;p3"/>
          <p:cNvGrpSpPr/>
          <p:nvPr/>
        </p:nvGrpSpPr>
        <p:grpSpPr>
          <a:xfrm>
            <a:off x="429977" y="3602040"/>
            <a:ext cx="3427528" cy="2475398"/>
            <a:chOff x="429977" y="3602040"/>
            <a:chExt cx="3427528" cy="2475398"/>
          </a:xfrm>
        </p:grpSpPr>
        <p:pic>
          <p:nvPicPr>
            <p:cNvPr id="171" name="Google Shape;17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"/>
            <p:cNvPicPr preferRelativeResize="0"/>
            <p:nvPr/>
          </p:nvPicPr>
          <p:blipFill rotWithShape="1">
            <a:blip r:embed="rId4">
              <a:alphaModFix/>
            </a:blip>
            <a:srcRect b="40296" l="2931" r="89451" t="41763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"/>
            <p:cNvPicPr preferRelativeResize="0"/>
            <p:nvPr/>
          </p:nvPicPr>
          <p:blipFill rotWithShape="1">
            <a:blip r:embed="rId5">
              <a:alphaModFix/>
            </a:blip>
            <a:srcRect b="40296" l="2931" r="89451" t="41763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"/>
            <p:cNvPicPr preferRelativeResize="0"/>
            <p:nvPr/>
          </p:nvPicPr>
          <p:blipFill rotWithShape="1">
            <a:blip r:embed="rId6">
              <a:alphaModFix/>
            </a:blip>
            <a:srcRect b="14723" l="2946" r="87638" t="67607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"/>
            <p:cNvPicPr preferRelativeResize="0"/>
            <p:nvPr/>
          </p:nvPicPr>
          <p:blipFill rotWithShape="1">
            <a:blip r:embed="rId7">
              <a:alphaModFix/>
            </a:blip>
            <a:srcRect b="18668" l="87054" r="2319" t="68768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3"/>
            <p:cNvPicPr preferRelativeResize="0"/>
            <p:nvPr/>
          </p:nvPicPr>
          <p:blipFill rotWithShape="1">
            <a:blip r:embed="rId8">
              <a:alphaModFix/>
            </a:blip>
            <a:srcRect b="74720" l="4675" r="86825" t="1256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3"/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הסידור של Droid Bot 4</a:t>
              </a:r>
              <a:endParaRPr/>
            </a:p>
          </p:txBody>
        </p:sp>
      </p:grpSp>
      <p:pic>
        <p:nvPicPr>
          <p:cNvPr descr="A picture containing toy, cake, truck, indoor&#10;&#10;Description automatically generated" id="178" name="Google Shape;17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0878" y="3602040"/>
            <a:ext cx="3284173" cy="246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מדריך סידור הכבלים של DROID BOT 4</a:t>
            </a:r>
            <a:endParaRPr/>
          </a:p>
        </p:txBody>
      </p:sp>
      <p:pic>
        <p:nvPicPr>
          <p:cNvPr descr="A picture containing truck, car, white, street&#10;&#10;Description automatically generated" id="184" name="Google Shape;18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100" y="1141390"/>
            <a:ext cx="5083175" cy="50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86" name="Google Shape;186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2429435" y="1262244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מנוע בינוני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2429435" y="5716610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מנוע בינוני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6305366" y="1957187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חיישן אור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6305366" y="3514449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מנוע גדול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4428146" y="1278021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F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חיישן כוח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4422776" y="5716610"/>
            <a:ext cx="19543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חיישן מרחק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ADVANCED DRIVING BASE – בסיס נסיעה מורכב ADB</a:t>
            </a:r>
            <a:endParaRPr/>
          </a:p>
        </p:txBody>
      </p:sp>
      <p:sp>
        <p:nvSpPr>
          <p:cNvPr id="198" name="Google Shape;198;p5"/>
          <p:cNvSpPr txBox="1"/>
          <p:nvPr>
            <p:ph idx="1" type="body"/>
          </p:nvPr>
        </p:nvSpPr>
        <p:spPr>
          <a:xfrm>
            <a:off x="155088" y="1140006"/>
            <a:ext cx="506883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אתם יכולים להשתמש גם בבסיס הנסיעה המורכב (נקרא לו בקיצור ADB)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בשביל לבנות אותו, תצטרכו את SPIKE Prime Set (45678)  וגם את the SPIKE Prime Expansion Set (45680)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הוראות לבניה שלו נמצאות באתר של לגו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https://education.lego.com/en-us/lessons/prime-competition-ready/assembling-an-advanced-driving-base</a:t>
            </a:r>
            <a:endParaRPr sz="1200"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שימו לב, בשביל להשתמש בADB בשיעורים שלנו, תצטרכו לנתק חלק מהחיבורים שלו, ולהתאים אותם לחיבורים של Droid Bot 4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חיישני הצבע על הADB לא מסודרים בצורה יעילה במיוחד. נסביר על זה עוד בשקופית הבאה</a:t>
            </a:r>
            <a:endParaRPr/>
          </a:p>
          <a:p>
            <a:pPr indent="-200844" lvl="0" marL="30600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00" name="Google Shape;200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9647" y="1254796"/>
            <a:ext cx="3397684" cy="256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9319" y="3781302"/>
            <a:ext cx="3427528" cy="244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 Default settings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מיקום חיישני האור</a:t>
            </a:r>
            <a:endParaRPr/>
          </a:p>
        </p:txBody>
      </p:sp>
      <p:sp>
        <p:nvSpPr>
          <p:cNvPr id="209" name="Google Shape;209;p6"/>
          <p:cNvSpPr txBox="1"/>
          <p:nvPr>
            <p:ph idx="1" type="body"/>
          </p:nvPr>
        </p:nvSpPr>
        <p:spPr>
          <a:xfrm>
            <a:off x="155088" y="1140006"/>
            <a:ext cx="480390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בשביל להשתמש בחיישני האור של הADB ב"מצב צבע" תצטרכו לשנות את המבנה שלו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המיקום, לפי ההוראות, של חיישני האור נמוך מדי, ולכן מקשה על זיהוי צבעים שחורים, גם אם השחור מגיע מנייר דבק צבעוני, וגם אם הוא חלק מהמפה של הFLL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i="1" lang="en-US"/>
              <a:t>המיקום של חיישני האור הוא 8 מילימטר מהרצפה, אך לפי המדריך הרשמי של לגו, המקום האוםטימלי לחיישני האור הוא 16 מילימטר מהרצפה</a:t>
            </a:r>
            <a:endParaRPr i="1"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הפתרון הוא לעלות את חיישני האור כך שיהיו רחוקים יותר מהרצפה. תוכלו לראות דוגמא לזה באתר שלנו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https://primelessons.org/en/RobotDesigns.html</a:t>
            </a:r>
            <a:r>
              <a:rPr lang="en-US"/>
              <a:t> בקטגוריה שינויים לADB:</a:t>
            </a:r>
            <a:br>
              <a:rPr lang="en-US"/>
            </a:br>
            <a:r>
              <a:rPr lang="en-US"/>
              <a:t>		</a:t>
            </a:r>
            <a:r>
              <a:rPr i="0" lang="en-US" u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“ADB Modified –SPIKE Prime”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2" name="Google Shape;212;p6"/>
          <p:cNvCxnSpPr/>
          <p:nvPr/>
        </p:nvCxnSpPr>
        <p:spPr>
          <a:xfrm rot="10800000">
            <a:off x="6201201" y="3892888"/>
            <a:ext cx="2265292" cy="0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6"/>
          <p:cNvCxnSpPr/>
          <p:nvPr/>
        </p:nvCxnSpPr>
        <p:spPr>
          <a:xfrm>
            <a:off x="6603537" y="2655400"/>
            <a:ext cx="0" cy="105156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" name="Google Shape;214;p6"/>
          <p:cNvSpPr txBox="1"/>
          <p:nvPr/>
        </p:nvSpPr>
        <p:spPr>
          <a:xfrm>
            <a:off x="6676690" y="2950901"/>
            <a:ext cx="20943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16mm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2M (2 LEGO Modules)</a:t>
            </a:r>
            <a:endParaRPr/>
          </a:p>
        </p:txBody>
      </p:sp>
      <p:pic>
        <p:nvPicPr>
          <p:cNvPr descr="A picture containing sitting, white&#10;&#10;Description automatically generated" id="215" name="Google Shape;2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8497" y="1144764"/>
            <a:ext cx="2197339" cy="1648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216" name="Google Shape;216;p6"/>
          <p:cNvPicPr preferRelativeResize="0"/>
          <p:nvPr/>
        </p:nvPicPr>
        <p:blipFill rotWithShape="1">
          <a:blip r:embed="rId5">
            <a:alphaModFix/>
          </a:blip>
          <a:srcRect b="22593" l="0" r="0" t="15246"/>
          <a:stretch/>
        </p:blipFill>
        <p:spPr>
          <a:xfrm>
            <a:off x="6023415" y="4438743"/>
            <a:ext cx="2876177" cy="134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4739d1b5_0_13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קרדיטים</a:t>
            </a:r>
            <a:endParaRPr/>
          </a:p>
        </p:txBody>
      </p:sp>
      <p:sp>
        <p:nvSpPr>
          <p:cNvPr id="222" name="Google Shape;222;g1064739d1b5_0_135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en-US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200"/>
              <a:t> www.primelessons.org</a:t>
            </a:r>
            <a:endParaRPr sz="2200"/>
          </a:p>
        </p:txBody>
      </p:sp>
      <p:sp>
        <p:nvSpPr>
          <p:cNvPr id="223" name="Google Shape;223;g1064739d1b5_0_13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24" name="Google Shape;224;g1064739d1b5_0_13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g1064739d1b5_0_135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26" name="Google Shape;226;g1064739d1b5_0_13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064739d1b5_0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064739d1b5_0_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064739d1b5_0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2019-12-31T03:18:51Z</dcterms:created>
  <dc:creator>Srinivasan Seshan</dc:creator>
</cp:coreProperties>
</file>